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4"/>
  </p:notesMasterIdLst>
  <p:sldIdLst>
    <p:sldId id="426" r:id="rId2"/>
    <p:sldId id="433" r:id="rId3"/>
    <p:sldId id="475" r:id="rId4"/>
    <p:sldId id="473" r:id="rId5"/>
    <p:sldId id="474" r:id="rId6"/>
    <p:sldId id="484" r:id="rId7"/>
    <p:sldId id="480" r:id="rId8"/>
    <p:sldId id="483" r:id="rId9"/>
    <p:sldId id="482" r:id="rId10"/>
    <p:sldId id="476" r:id="rId11"/>
    <p:sldId id="478" r:id="rId12"/>
    <p:sldId id="434" r:id="rId13"/>
  </p:sldIdLst>
  <p:sldSz cx="9144000" cy="5143500" type="screen16x9"/>
  <p:notesSz cx="6858000" cy="9144000"/>
  <p:embeddedFontLst>
    <p:embeddedFont>
      <p:font typeface="Orly's Font 2" panose="020B0604020202020204" charset="0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895" autoAdjust="0"/>
  </p:normalViewPr>
  <p:slideViewPr>
    <p:cSldViewPr>
      <p:cViewPr>
        <p:scale>
          <a:sx n="50" d="100"/>
          <a:sy n="50" d="100"/>
        </p:scale>
        <p:origin x="-72" y="-648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76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654091" y="591033"/>
            <a:ext cx="8147009" cy="1902059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I know when I add 100 to a number the hundreds digit increases by 1. What if I add more than one hundred?</a:t>
            </a:r>
          </a:p>
          <a:p>
            <a:pPr marL="0" indent="0" algn="ctr">
              <a:buNone/>
            </a:pPr>
            <a:r>
              <a:rPr lang="en-US" sz="2800" dirty="0">
                <a:solidFill>
                  <a:schemeClr val="accent5"/>
                </a:solidFill>
              </a:rPr>
              <a:t>4</a:t>
            </a:r>
            <a:r>
              <a:rPr lang="en-US" sz="2800" dirty="0" smtClean="0">
                <a:solidFill>
                  <a:schemeClr val="accent5"/>
                </a:solidFill>
              </a:rPr>
              <a:t>00 +  100 + 200 = ?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57200" y="3515537"/>
            <a:ext cx="8883691" cy="600656"/>
            <a:chOff x="457200" y="3515537"/>
            <a:chExt cx="8883691" cy="600656"/>
          </a:xfrm>
        </p:grpSpPr>
        <p:sp>
          <p:nvSpPr>
            <p:cNvPr id="27" name="Text Placeholder 2"/>
            <p:cNvSpPr txBox="1">
              <a:spLocks/>
            </p:cNvSpPr>
            <p:nvPr/>
          </p:nvSpPr>
          <p:spPr bwMode="auto">
            <a:xfrm>
              <a:off x="654091" y="3515537"/>
              <a:ext cx="8686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800" dirty="0" smtClean="0">
                  <a:solidFill>
                    <a:srgbClr val="0070C0"/>
                  </a:solidFill>
                  <a:latin typeface="Orly's Font 2" pitchFamily="66" charset="0"/>
                </a:rPr>
                <a:t>0     100   200    300   400   500   600   700    800   900   1,000</a:t>
              </a:r>
              <a:endParaRPr lang="en-US" sz="1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  <p:grpSp>
          <p:nvGrpSpPr>
            <p:cNvPr id="55" name="Group 54"/>
            <p:cNvGrpSpPr/>
            <p:nvPr/>
          </p:nvGrpSpPr>
          <p:grpSpPr>
            <a:xfrm>
              <a:off x="457200" y="3863720"/>
              <a:ext cx="8115300" cy="252473"/>
              <a:chOff x="457200" y="3356752"/>
              <a:chExt cx="8115300" cy="252473"/>
            </a:xfrm>
          </p:grpSpPr>
          <p:cxnSp>
            <p:nvCxnSpPr>
              <p:cNvPr id="3" name="Straight Arrow Connector 2"/>
              <p:cNvCxnSpPr/>
              <p:nvPr/>
            </p:nvCxnSpPr>
            <p:spPr bwMode="auto">
              <a:xfrm>
                <a:off x="457200" y="3482988"/>
                <a:ext cx="8115300" cy="3438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 bwMode="auto">
              <a:xfrm>
                <a:off x="1551207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 bwMode="auto">
              <a:xfrm>
                <a:off x="2290986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 bwMode="auto">
              <a:xfrm>
                <a:off x="3030765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 bwMode="auto">
              <a:xfrm>
                <a:off x="3770544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 bwMode="auto">
              <a:xfrm>
                <a:off x="4510323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 bwMode="auto">
              <a:xfrm>
                <a:off x="5250102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 bwMode="auto">
              <a:xfrm>
                <a:off x="5989881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 bwMode="auto">
              <a:xfrm>
                <a:off x="6729660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 bwMode="auto">
              <a:xfrm>
                <a:off x="7469439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 bwMode="auto">
              <a:xfrm>
                <a:off x="8209219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 bwMode="auto">
              <a:xfrm>
                <a:off x="811428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2" name="Freeform 51"/>
          <p:cNvSpPr/>
          <p:nvPr/>
        </p:nvSpPr>
        <p:spPr>
          <a:xfrm>
            <a:off x="3677852" y="2961013"/>
            <a:ext cx="685800" cy="554524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3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53" name="Freeform 52"/>
          <p:cNvSpPr/>
          <p:nvPr/>
        </p:nvSpPr>
        <p:spPr>
          <a:xfrm>
            <a:off x="4363652" y="2961013"/>
            <a:ext cx="1637546" cy="571500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3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4448504" y="2579270"/>
            <a:ext cx="14678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+200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3286831" y="2499348"/>
            <a:ext cx="14678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+100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52" grpId="0" animBg="1"/>
      <p:bldP spid="53" grpId="0" animBg="1"/>
      <p:bldP spid="24" grpId="0" build="p"/>
      <p:bldP spid="2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633"/>
          <p:cNvSpPr/>
          <p:nvPr/>
        </p:nvSpPr>
        <p:spPr>
          <a:xfrm>
            <a:off x="380265" y="1638427"/>
            <a:ext cx="1143001" cy="93518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</p:sp>
      <p:grpSp>
        <p:nvGrpSpPr>
          <p:cNvPr id="4" name="Group 3"/>
          <p:cNvGrpSpPr/>
          <p:nvPr/>
        </p:nvGrpSpPr>
        <p:grpSpPr>
          <a:xfrm>
            <a:off x="457200" y="3863720"/>
            <a:ext cx="8115300" cy="252473"/>
            <a:chOff x="457200" y="3356752"/>
            <a:chExt cx="8115300" cy="252473"/>
          </a:xfrm>
        </p:grpSpPr>
        <p:cxnSp>
          <p:nvCxnSpPr>
            <p:cNvPr id="5" name="Straight Arrow Connector 4"/>
            <p:cNvCxnSpPr/>
            <p:nvPr/>
          </p:nvCxnSpPr>
          <p:spPr bwMode="auto">
            <a:xfrm>
              <a:off x="457200" y="3482988"/>
              <a:ext cx="8115300" cy="34388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 bwMode="auto">
            <a:xfrm>
              <a:off x="1551207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2290986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3030765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3770544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4510323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5250102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5989881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6729660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7469439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8209219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811428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2255426" y="2647602"/>
            <a:ext cx="11950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+400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1623372" y="3028950"/>
            <a:ext cx="2891478" cy="978200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3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3912778" y="4164323"/>
            <a:ext cx="11950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  <a:latin typeface="Orly's Font 2" pitchFamily="66" charset="0"/>
              </a:rPr>
              <a:t>8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50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22" name="Cloud Callout 21"/>
          <p:cNvSpPr/>
          <p:nvPr/>
        </p:nvSpPr>
        <p:spPr>
          <a:xfrm>
            <a:off x="4507158" y="2515172"/>
            <a:ext cx="3232986" cy="1244727"/>
          </a:xfrm>
          <a:prstGeom prst="cloudCallout">
            <a:avLst>
              <a:gd name="adj1" fmla="val 62229"/>
              <a:gd name="adj2" fmla="val 47817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123526" y="2647602"/>
            <a:ext cx="2000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know my math facts. It’s like 4 + 4.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900402" y="2752070"/>
            <a:ext cx="2643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hink about the digit in the hundreds place.</a:t>
            </a: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953662" y="4164323"/>
            <a:ext cx="119508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>
                <a:solidFill>
                  <a:srgbClr val="0070C0"/>
                </a:solidFill>
                <a:latin typeface="Orly's Font 2" pitchFamily="66" charset="0"/>
              </a:rPr>
              <a:t>4</a:t>
            </a:r>
            <a:r>
              <a:rPr lang="en-US" sz="2200" dirty="0" smtClean="0">
                <a:solidFill>
                  <a:srgbClr val="0070C0"/>
                </a:solidFill>
                <a:latin typeface="Orly's Font 2" pitchFamily="66" charset="0"/>
              </a:rPr>
              <a:t>50</a:t>
            </a:r>
            <a:endParaRPr lang="en-US" sz="2200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27" name="Text Placeholder 1"/>
          <p:cNvSpPr txBox="1">
            <a:spLocks/>
          </p:cNvSpPr>
          <p:nvPr/>
        </p:nvSpPr>
        <p:spPr bwMode="auto">
          <a:xfrm>
            <a:off x="1604088" y="1162986"/>
            <a:ext cx="554632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</a:rPr>
              <a:t>Robert has 450 baseball cards in his collection. His brother gave him </a:t>
            </a:r>
            <a:r>
              <a:rPr lang="en-US" dirty="0">
                <a:solidFill>
                  <a:schemeClr val="accent5"/>
                </a:solidFill>
              </a:rPr>
              <a:t>4</a:t>
            </a:r>
            <a:r>
              <a:rPr lang="en-US" dirty="0" smtClean="0">
                <a:solidFill>
                  <a:schemeClr val="accent5"/>
                </a:solidFill>
              </a:rPr>
              <a:t>00 more cards. How many cards does he have?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3027680" y="405692"/>
            <a:ext cx="59736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450 + 400 = 850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74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20" grpId="0" animBg="1"/>
      <p:bldP spid="21" grpId="0" build="p"/>
      <p:bldP spid="22" grpId="0" animBg="1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/>
          </p:cNvSpPr>
          <p:nvPr/>
        </p:nvSpPr>
        <p:spPr bwMode="auto">
          <a:xfrm>
            <a:off x="1371600" y="964163"/>
            <a:ext cx="72009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err="1" smtClean="0">
                <a:solidFill>
                  <a:schemeClr val="accent5"/>
                </a:solidFill>
              </a:rPr>
              <a:t>Brylee</a:t>
            </a:r>
            <a:r>
              <a:rPr lang="en-US" dirty="0" smtClean="0">
                <a:solidFill>
                  <a:schemeClr val="accent5"/>
                </a:solidFill>
              </a:rPr>
              <a:t> collects pennies. She has 375 pennies in the first jar, </a:t>
            </a:r>
            <a:r>
              <a:rPr lang="en-US" dirty="0">
                <a:solidFill>
                  <a:schemeClr val="accent5"/>
                </a:solidFill>
              </a:rPr>
              <a:t>2</a:t>
            </a:r>
            <a:r>
              <a:rPr lang="en-US" dirty="0" smtClean="0">
                <a:solidFill>
                  <a:schemeClr val="accent5"/>
                </a:solidFill>
              </a:rPr>
              <a:t>00 pennies in the second jar and 300 in the third jar. How many pennies does </a:t>
            </a:r>
            <a:r>
              <a:rPr lang="en-US" dirty="0" err="1" smtClean="0">
                <a:solidFill>
                  <a:schemeClr val="accent5"/>
                </a:solidFill>
              </a:rPr>
              <a:t>Brylee</a:t>
            </a:r>
            <a:r>
              <a:rPr lang="en-US" dirty="0" smtClean="0">
                <a:solidFill>
                  <a:schemeClr val="accent5"/>
                </a:solidFill>
              </a:rPr>
              <a:t> have?</a:t>
            </a:r>
            <a:endParaRPr lang="en-US" dirty="0">
              <a:solidFill>
                <a:schemeClr val="accent5"/>
              </a:solidFill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519063" y="1748993"/>
            <a:ext cx="1467984" cy="1127730"/>
            <a:chOff x="519063" y="1748993"/>
            <a:chExt cx="1467984" cy="1127730"/>
          </a:xfrm>
        </p:grpSpPr>
        <p:sp>
          <p:nvSpPr>
            <p:cNvPr id="5" name="Shape 329"/>
            <p:cNvSpPr/>
            <p:nvPr/>
          </p:nvSpPr>
          <p:spPr>
            <a:xfrm>
              <a:off x="901197" y="2185858"/>
              <a:ext cx="1085850" cy="342900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</p:spPr>
        </p:sp>
        <p:sp>
          <p:nvSpPr>
            <p:cNvPr id="3" name="Shape 329"/>
            <p:cNvSpPr/>
            <p:nvPr/>
          </p:nvSpPr>
          <p:spPr>
            <a:xfrm>
              <a:off x="519063" y="1748993"/>
              <a:ext cx="1085850" cy="342900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</p:spPr>
        </p:sp>
        <p:sp>
          <p:nvSpPr>
            <p:cNvPr id="4" name="Shape 329"/>
            <p:cNvSpPr/>
            <p:nvPr/>
          </p:nvSpPr>
          <p:spPr>
            <a:xfrm>
              <a:off x="519063" y="2533823"/>
              <a:ext cx="1085850" cy="342900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</p:spPr>
        </p:sp>
      </p:grpSp>
      <p:grpSp>
        <p:nvGrpSpPr>
          <p:cNvPr id="6" name="Group 5"/>
          <p:cNvGrpSpPr/>
          <p:nvPr/>
        </p:nvGrpSpPr>
        <p:grpSpPr>
          <a:xfrm>
            <a:off x="457200" y="3863720"/>
            <a:ext cx="8115300" cy="252473"/>
            <a:chOff x="457200" y="3356752"/>
            <a:chExt cx="8115300" cy="252473"/>
          </a:xfrm>
        </p:grpSpPr>
        <p:cxnSp>
          <p:nvCxnSpPr>
            <p:cNvPr id="7" name="Straight Arrow Connector 6"/>
            <p:cNvCxnSpPr/>
            <p:nvPr/>
          </p:nvCxnSpPr>
          <p:spPr bwMode="auto">
            <a:xfrm>
              <a:off x="457200" y="3482988"/>
              <a:ext cx="8115300" cy="34388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1551207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2290986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3030765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3770544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4510323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5250102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5989881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6729660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7469439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3468781" y="2853114"/>
            <a:ext cx="11950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+300</a:t>
            </a:r>
          </a:p>
        </p:txBody>
      </p:sp>
      <p:sp>
        <p:nvSpPr>
          <p:cNvPr id="18" name="Freeform 17"/>
          <p:cNvSpPr/>
          <p:nvPr/>
        </p:nvSpPr>
        <p:spPr>
          <a:xfrm>
            <a:off x="3017364" y="3223108"/>
            <a:ext cx="2354736" cy="874192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3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38100"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19" name="Freeform 18"/>
          <p:cNvSpPr/>
          <p:nvPr/>
        </p:nvSpPr>
        <p:spPr>
          <a:xfrm>
            <a:off x="1604913" y="3429986"/>
            <a:ext cx="1476473" cy="507700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6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1693441" y="3010850"/>
            <a:ext cx="11950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+200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1099053" y="4259566"/>
            <a:ext cx="8879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375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2586768" y="4264939"/>
            <a:ext cx="8879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  <a:latin typeface="Orly's Font 2" pitchFamily="66" charset="0"/>
              </a:rPr>
              <a:t>5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75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4801030" y="4268593"/>
            <a:ext cx="8879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  <a:latin typeface="Orly's Font 2" pitchFamily="66" charset="0"/>
              </a:rPr>
              <a:t>8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75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25" name="Cloud Callout 24"/>
          <p:cNvSpPr/>
          <p:nvPr/>
        </p:nvSpPr>
        <p:spPr>
          <a:xfrm>
            <a:off x="5867400" y="2528758"/>
            <a:ext cx="2590800" cy="1155078"/>
          </a:xfrm>
          <a:prstGeom prst="cloudCallout">
            <a:avLst>
              <a:gd name="adj1" fmla="val -63341"/>
              <a:gd name="adj2" fmla="val 58469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96940" y="2711438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tens digit and ones digit stay the same..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439652" y="4268593"/>
            <a:ext cx="524464" cy="35467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959508" y="4263708"/>
            <a:ext cx="524464" cy="35467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109868" y="4254746"/>
            <a:ext cx="524464" cy="35467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3027680" y="405692"/>
            <a:ext cx="59736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375 + 200 + 300 = 875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98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7" grpId="0" build="p"/>
      <p:bldP spid="18" grpId="0" animBg="1"/>
      <p:bldP spid="19" grpId="0" animBg="1"/>
      <p:bldP spid="21" grpId="0" build="p"/>
      <p:bldP spid="22" grpId="0" build="p"/>
      <p:bldP spid="23" grpId="0" build="p"/>
      <p:bldP spid="24" grpId="0" build="p"/>
      <p:bldP spid="25" grpId="0" animBg="1"/>
      <p:bldP spid="26" grpId="0"/>
      <p:bldP spid="27" grpId="0" animBg="1"/>
      <p:bldP spid="28" grpId="0" animBg="1"/>
      <p:bldP spid="29" grpId="0" animBg="1"/>
      <p:bldP spid="3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337310"/>
            <a:ext cx="83439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learned how to add multiples of 100 to a number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371421"/>
            <a:ext cx="82296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will learn to add multiples of 100 to a number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0" y="291465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Text Placeholder 2"/>
          <p:cNvSpPr txBox="1">
            <a:spLocks/>
          </p:cNvSpPr>
          <p:nvPr/>
        </p:nvSpPr>
        <p:spPr bwMode="auto">
          <a:xfrm>
            <a:off x="1257300" y="3034047"/>
            <a:ext cx="857250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       375 = 3 hundreds + 7 tens + 5 ones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375 + 100 = 4 hundreds + 7 tens + 5 ones 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49" name="Rectangle 448"/>
          <p:cNvSpPr/>
          <p:nvPr/>
        </p:nvSpPr>
        <p:spPr>
          <a:xfrm rot="5400000">
            <a:off x="3356510" y="2509705"/>
            <a:ext cx="1599543" cy="195354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6" name="Text Placeholder 2"/>
          <p:cNvSpPr txBox="1">
            <a:spLocks/>
          </p:cNvSpPr>
          <p:nvPr/>
        </p:nvSpPr>
        <p:spPr bwMode="auto">
          <a:xfrm>
            <a:off x="3006247" y="1885950"/>
            <a:ext cx="29519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375 + 100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5338838" y="2987117"/>
            <a:ext cx="2667200" cy="98136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18" name="Group 117"/>
          <p:cNvGrpSpPr>
            <a:grpSpLocks noChangeAspect="1"/>
          </p:cNvGrpSpPr>
          <p:nvPr/>
        </p:nvGrpSpPr>
        <p:grpSpPr>
          <a:xfrm>
            <a:off x="5378830" y="496172"/>
            <a:ext cx="1239608" cy="1213196"/>
            <a:chOff x="342900" y="1597188"/>
            <a:chExt cx="2287122" cy="2238398"/>
          </a:xfrm>
        </p:grpSpPr>
        <p:grpSp>
          <p:nvGrpSpPr>
            <p:cNvPr id="119" name="Group 118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219" name="Rectangle 2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" name="Rectangle 2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Rectangle 2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Rectangle 2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Rectangle 2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Rectangle 2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Rectangle 2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Rectangle 2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Rectangle 2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Rectangle 2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0" name="Group 119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209" name="Rectangle 2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Rectangle 2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Rectangle 2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Rectangle 2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ectangle 2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Rectangle 2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Rectangle 2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Rectangle 2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Rectangle 2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Rectangle 2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1" name="Group 120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199" name="Rectangle 1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Rectangle 1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Rectangle 2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Rectangle 2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Rectangle 2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Rectangle 2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Rectangle 2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Rectangle 2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Rectangle 2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Rectangle 2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" name="Group 121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189" name="Rectangle 18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" name="Rectangle 18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Rectangle 19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Rectangle 19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Rectangle 19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Rectangle 19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Rectangle 19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Rectangle 19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Rectangle 19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Rectangle 19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" name="Group 122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179" name="Rectangle 17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" name="Rectangle 17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Rectangle 18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" name="Rectangle 18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Rectangle 18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" name="Rectangle 18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" name="Rectangle 18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" name="Rectangle 18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" name="Rectangle 18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Rectangle 18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" name="Group 123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169" name="Rectangle 16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" name="Rectangle 16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Rectangle 17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Rectangle 17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" name="Rectangle 17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" name="Rectangle 17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" name="Rectangle 17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" name="Rectangle 17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Rectangle 17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" name="Rectangle 17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5" name="Group 124"/>
            <p:cNvGrpSpPr>
              <a:grpSpLocks noChangeAspect="1"/>
            </p:cNvGrpSpPr>
            <p:nvPr/>
          </p:nvGrpSpPr>
          <p:grpSpPr>
            <a:xfrm>
              <a:off x="1703225" y="1597188"/>
              <a:ext cx="240976" cy="2238398"/>
              <a:chOff x="3873228" y="2366825"/>
              <a:chExt cx="191840" cy="1781967"/>
            </a:xfrm>
          </p:grpSpPr>
          <p:sp>
            <p:nvSpPr>
              <p:cNvPr id="159" name="Rectangle 15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Rectangle 15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Rectangle 16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Rectangle 16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Rectangle 16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Rectangle 16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Rectangle 16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Rectangle 16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Rectangle 16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Rectangle 167"/>
              <p:cNvSpPr>
                <a:spLocks noChangeAspect="1"/>
              </p:cNvSpPr>
              <p:nvPr/>
            </p:nvSpPr>
            <p:spPr>
              <a:xfrm>
                <a:off x="387322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6" name="Group 125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149" name="Rectangle 14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Rectangle 14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Rectangle 15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Rectangle 15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Rectangle 15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Rectangle 15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Rectangle 15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Rectangle 15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Rectangle 15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Rectangle 15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" name="Group 126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139" name="Rectangle 1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Rectangle 1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Rectangle 1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Rectangle 1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Rectangle 1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Rectangle 1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Rectangle 1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Rectangle 1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Rectangle 1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Rectangle 1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8" name="Group 127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129" name="Rectangle 1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Rectangle 1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Rectangle 1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Rectangle 1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Rectangle 1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Rectangle 1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Rectangle 1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Rectangle 1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Rectangle 1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Rectangle 1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29" name="Text Placeholder 2"/>
          <p:cNvSpPr txBox="1">
            <a:spLocks/>
          </p:cNvSpPr>
          <p:nvPr/>
        </p:nvSpPr>
        <p:spPr bwMode="auto">
          <a:xfrm>
            <a:off x="2936816" y="857250"/>
            <a:ext cx="29519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 100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9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" grpId="0" build="p"/>
      <p:bldP spid="449" grpId="0" animBg="1"/>
      <p:bldP spid="116" grpId="0" build="p"/>
      <p:bldP spid="117" grpId="0" animBg="1"/>
      <p:bldP spid="2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9" r="6393" b="3636"/>
          <a:stretch/>
        </p:blipFill>
        <p:spPr bwMode="auto">
          <a:xfrm>
            <a:off x="4765289" y="3351981"/>
            <a:ext cx="1454989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5" t="9684" r="9555"/>
          <a:stretch/>
        </p:blipFill>
        <p:spPr bwMode="auto">
          <a:xfrm>
            <a:off x="3874756" y="2918929"/>
            <a:ext cx="1002083" cy="1883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828800" y="791230"/>
            <a:ext cx="59736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Counting by 100s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60" name="Cloud Callout 559"/>
          <p:cNvSpPr/>
          <p:nvPr/>
        </p:nvSpPr>
        <p:spPr>
          <a:xfrm>
            <a:off x="5455206" y="1804671"/>
            <a:ext cx="3448355" cy="1477076"/>
          </a:xfrm>
          <a:prstGeom prst="cloudCallout">
            <a:avLst>
              <a:gd name="adj1" fmla="val -57777"/>
              <a:gd name="adj2" fmla="val 69393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61" name="TextBox 560"/>
          <p:cNvSpPr txBox="1"/>
          <p:nvPr/>
        </p:nvSpPr>
        <p:spPr>
          <a:xfrm>
            <a:off x="6093532" y="1995599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hundreds digit increases by one. </a:t>
            </a:r>
          </a:p>
        </p:txBody>
      </p:sp>
      <p:sp>
        <p:nvSpPr>
          <p:cNvPr id="562" name="TextBox 561"/>
          <p:cNvSpPr txBox="1"/>
          <p:nvPr/>
        </p:nvSpPr>
        <p:spPr>
          <a:xfrm>
            <a:off x="5745298" y="2081544"/>
            <a:ext cx="3158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tens and ones digits are both zero. They </a:t>
            </a:r>
          </a:p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do not change. </a:t>
            </a:r>
          </a:p>
        </p:txBody>
      </p:sp>
      <p:sp>
        <p:nvSpPr>
          <p:cNvPr id="563" name="Text Placeholder 2"/>
          <p:cNvSpPr txBox="1">
            <a:spLocks/>
          </p:cNvSpPr>
          <p:nvPr/>
        </p:nvSpPr>
        <p:spPr bwMode="auto">
          <a:xfrm>
            <a:off x="2348129" y="1314450"/>
            <a:ext cx="1766671" cy="40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300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700</a:t>
            </a:r>
          </a:p>
          <a:p>
            <a:pPr marL="0" indent="0" algn="ctr">
              <a:buFont typeface="Wingdings" pitchFamily="2" charset="2"/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71" name="Text Placeholder 2"/>
          <p:cNvSpPr txBox="1">
            <a:spLocks/>
          </p:cNvSpPr>
          <p:nvPr/>
        </p:nvSpPr>
        <p:spPr bwMode="auto">
          <a:xfrm>
            <a:off x="1083353" y="1662382"/>
            <a:ext cx="17805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+100</a:t>
            </a:r>
            <a:endParaRPr lang="en-US" sz="2800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579" name="TextBox 578"/>
          <p:cNvSpPr txBox="1"/>
          <p:nvPr/>
        </p:nvSpPr>
        <p:spPr>
          <a:xfrm>
            <a:off x="6093532" y="2003682"/>
            <a:ext cx="2364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It’s like we are adding 100 each time we count.</a:t>
            </a:r>
          </a:p>
        </p:txBody>
      </p:sp>
      <p:cxnSp>
        <p:nvCxnSpPr>
          <p:cNvPr id="580" name="Straight Connector 579"/>
          <p:cNvCxnSpPr/>
          <p:nvPr/>
        </p:nvCxnSpPr>
        <p:spPr>
          <a:xfrm>
            <a:off x="2857961" y="2228850"/>
            <a:ext cx="34243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3" name="Straight Connector 582"/>
          <p:cNvCxnSpPr/>
          <p:nvPr/>
        </p:nvCxnSpPr>
        <p:spPr>
          <a:xfrm>
            <a:off x="2796346" y="2686050"/>
            <a:ext cx="34243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4" name="Straight Connector 583"/>
          <p:cNvCxnSpPr/>
          <p:nvPr/>
        </p:nvCxnSpPr>
        <p:spPr>
          <a:xfrm>
            <a:off x="2771294" y="3257550"/>
            <a:ext cx="34243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5" name="Rectangle 584"/>
          <p:cNvSpPr/>
          <p:nvPr/>
        </p:nvSpPr>
        <p:spPr>
          <a:xfrm rot="5400000">
            <a:off x="1597901" y="2821321"/>
            <a:ext cx="3489410" cy="475668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 rot="16200000">
            <a:off x="2439057" y="1694627"/>
            <a:ext cx="420412" cy="344603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75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1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60" grpId="0" animBg="1"/>
      <p:bldP spid="561" grpId="0"/>
      <p:bldP spid="561" grpId="1"/>
      <p:bldP spid="562" grpId="0"/>
      <p:bldP spid="562" grpId="1"/>
      <p:bldP spid="563" grpId="0" build="p"/>
      <p:bldP spid="571" grpId="0" build="p"/>
      <p:bldP spid="579" grpId="0"/>
      <p:bldP spid="585" grpId="0" animBg="1"/>
      <p:bldP spid="585" grpId="1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9" r="6393" b="3636"/>
          <a:stretch/>
        </p:blipFill>
        <p:spPr bwMode="auto">
          <a:xfrm>
            <a:off x="3315175" y="3197567"/>
            <a:ext cx="1454989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0" name="Cloud Callout 559"/>
          <p:cNvSpPr/>
          <p:nvPr/>
        </p:nvSpPr>
        <p:spPr>
          <a:xfrm>
            <a:off x="5074920" y="3068286"/>
            <a:ext cx="2857499" cy="1446564"/>
          </a:xfrm>
          <a:prstGeom prst="cloudCallout">
            <a:avLst>
              <a:gd name="adj1" fmla="val -97507"/>
              <a:gd name="adj2" fmla="val -51101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79" name="TextBox 578"/>
          <p:cNvSpPr txBox="1"/>
          <p:nvPr/>
        </p:nvSpPr>
        <p:spPr>
          <a:xfrm>
            <a:off x="5132069" y="3313918"/>
            <a:ext cx="2971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When we add 100, </a:t>
            </a:r>
          </a:p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hundreds digit increases by 1.</a:t>
            </a: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4053840" y="1059493"/>
            <a:ext cx="4000500" cy="207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400 + 100 = 500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400 + 200 = 600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400 + 300 = 700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400 + 400 = 800</a:t>
            </a:r>
            <a:endParaRPr lang="en-US" sz="2800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2369820" y="1184719"/>
            <a:ext cx="949498" cy="259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700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800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1086011" y="1446909"/>
            <a:ext cx="10377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+100</a:t>
            </a:r>
          </a:p>
        </p:txBody>
      </p:sp>
      <p:sp>
        <p:nvSpPr>
          <p:cNvPr id="16" name="Freeform 15"/>
          <p:cNvSpPr/>
          <p:nvPr/>
        </p:nvSpPr>
        <p:spPr>
          <a:xfrm rot="16200000">
            <a:off x="2025579" y="2989940"/>
            <a:ext cx="420412" cy="344603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 rot="16200000">
            <a:off x="2062274" y="2503879"/>
            <a:ext cx="420412" cy="344603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19" name="Freeform 18"/>
          <p:cNvSpPr/>
          <p:nvPr/>
        </p:nvSpPr>
        <p:spPr>
          <a:xfrm rot="16200000">
            <a:off x="2019860" y="2015839"/>
            <a:ext cx="420412" cy="344603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0" name="Freeform 19"/>
          <p:cNvSpPr/>
          <p:nvPr/>
        </p:nvSpPr>
        <p:spPr>
          <a:xfrm rot="16200000">
            <a:off x="2062275" y="1486376"/>
            <a:ext cx="420412" cy="344603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1086011" y="1930597"/>
            <a:ext cx="9536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+100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1086011" y="2414285"/>
            <a:ext cx="10377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+100</a:t>
            </a: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1086011" y="2897973"/>
            <a:ext cx="10377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+100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3067279" y="388680"/>
            <a:ext cx="59736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Adding 100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04458" y="3308585"/>
            <a:ext cx="28003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if we added </a:t>
            </a:r>
          </a:p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multiples </a:t>
            </a:r>
          </a:p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of 100?</a:t>
            </a:r>
          </a:p>
        </p:txBody>
      </p:sp>
    </p:spTree>
    <p:extLst>
      <p:ext uri="{BB962C8B-B14F-4D97-AF65-F5344CB8AC3E}">
        <p14:creationId xmlns:p14="http://schemas.microsoft.com/office/powerpoint/2010/main" val="261591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mph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1" dur="500" tmFilter="0, 0; .2, .5; .8, .5; 1, 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50" autoRev="1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0" grpId="0" animBg="1"/>
      <p:bldP spid="579" grpId="0"/>
      <p:bldP spid="579" grpId="1"/>
      <p:bldP spid="23" grpId="0" uiExpand="1" build="p"/>
      <p:bldP spid="24" grpId="0" uiExpand="1" build="p"/>
      <p:bldP spid="25" grpId="0" build="p"/>
      <p:bldP spid="25" grpId="1" build="allAtOnce"/>
      <p:bldP spid="25" grpId="2" build="allAtOnce"/>
      <p:bldP spid="25" grpId="3" build="allAtOnce"/>
      <p:bldP spid="25" grpId="4" build="allAtOnce"/>
      <p:bldP spid="16" grpId="0" animBg="1"/>
      <p:bldP spid="18" grpId="0" animBg="1"/>
      <p:bldP spid="19" grpId="0" animBg="1"/>
      <p:bldP spid="20" grpId="0" animBg="1"/>
      <p:bldP spid="21" grpId="0" build="p"/>
      <p:bldP spid="21" grpId="1" build="allAtOnce"/>
      <p:bldP spid="21" grpId="2" build="allAtOnce"/>
      <p:bldP spid="21" grpId="3" build="allAtOnce"/>
      <p:bldP spid="22" grpId="0" build="p"/>
      <p:bldP spid="22" grpId="1" build="allAtOnce"/>
      <p:bldP spid="22" grpId="2" build="allAtOnce"/>
      <p:bldP spid="26" grpId="0" build="p"/>
      <p:bldP spid="26" grpId="1" build="allAtOnce"/>
      <p:bldP spid="27" grpId="0" build="p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9" r="6393" b="3636"/>
          <a:stretch/>
        </p:blipFill>
        <p:spPr bwMode="auto">
          <a:xfrm>
            <a:off x="3315175" y="3197567"/>
            <a:ext cx="1454989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0" name="Cloud Callout 559"/>
          <p:cNvSpPr/>
          <p:nvPr/>
        </p:nvSpPr>
        <p:spPr>
          <a:xfrm>
            <a:off x="5074920" y="3068286"/>
            <a:ext cx="3383280" cy="1332264"/>
          </a:xfrm>
          <a:prstGeom prst="cloudCallout">
            <a:avLst>
              <a:gd name="adj1" fmla="val -92044"/>
              <a:gd name="adj2" fmla="val -63684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4053840" y="1059493"/>
            <a:ext cx="4000500" cy="207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450 + 100 = 550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450 + 200 = 650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450 + 300 = 750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450 + 400 = 850</a:t>
            </a:r>
            <a:endParaRPr lang="en-US" sz="2800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2369820" y="1184719"/>
            <a:ext cx="949498" cy="259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450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550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650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750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850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1086011" y="1446909"/>
            <a:ext cx="10377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+100</a:t>
            </a:r>
          </a:p>
        </p:txBody>
      </p:sp>
      <p:sp>
        <p:nvSpPr>
          <p:cNvPr id="16" name="Freeform 15"/>
          <p:cNvSpPr/>
          <p:nvPr/>
        </p:nvSpPr>
        <p:spPr>
          <a:xfrm rot="16200000">
            <a:off x="2025579" y="2989940"/>
            <a:ext cx="420412" cy="344603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 rot="16200000">
            <a:off x="2062274" y="2503879"/>
            <a:ext cx="420412" cy="344603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19" name="Freeform 18"/>
          <p:cNvSpPr/>
          <p:nvPr/>
        </p:nvSpPr>
        <p:spPr>
          <a:xfrm rot="16200000">
            <a:off x="2019860" y="2015839"/>
            <a:ext cx="420412" cy="344603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0" name="Freeform 19"/>
          <p:cNvSpPr/>
          <p:nvPr/>
        </p:nvSpPr>
        <p:spPr>
          <a:xfrm rot="16200000">
            <a:off x="2062275" y="1486376"/>
            <a:ext cx="420412" cy="344603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1086011" y="1930597"/>
            <a:ext cx="9536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+100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1086011" y="2414285"/>
            <a:ext cx="10377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+100</a:t>
            </a: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1086011" y="2897973"/>
            <a:ext cx="10377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+100</a:t>
            </a:r>
          </a:p>
        </p:txBody>
      </p:sp>
      <p:sp>
        <p:nvSpPr>
          <p:cNvPr id="15" name="Rectangle 14"/>
          <p:cNvSpPr/>
          <p:nvPr/>
        </p:nvSpPr>
        <p:spPr>
          <a:xfrm rot="5400000">
            <a:off x="1622682" y="2081204"/>
            <a:ext cx="2716704" cy="475668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21629" y="3294676"/>
            <a:ext cx="28003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Did you notice the 50 in each number stayed the same?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3067279" y="388680"/>
            <a:ext cx="59736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Adding 100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23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mph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0" grpId="0" animBg="1"/>
      <p:bldP spid="23" grpId="0" uiExpand="1" build="p"/>
      <p:bldP spid="24" grpId="0" build="p"/>
      <p:bldP spid="25" grpId="0" build="p"/>
      <p:bldP spid="25" grpId="1" uiExpand="1" build="allAtOnce"/>
      <p:bldP spid="25" grpId="2" uiExpand="1" build="allAtOnce"/>
      <p:bldP spid="25" grpId="3" uiExpand="1" build="allAtOnce"/>
      <p:bldP spid="25" grpId="4" build="allAtOnce"/>
      <p:bldP spid="16" grpId="0" animBg="1"/>
      <p:bldP spid="18" grpId="0" animBg="1"/>
      <p:bldP spid="19" grpId="0" animBg="1"/>
      <p:bldP spid="20" grpId="0" animBg="1"/>
      <p:bldP spid="21" grpId="0" build="p"/>
      <p:bldP spid="21" grpId="1" uiExpand="1" build="allAtOnce"/>
      <p:bldP spid="21" grpId="2" uiExpand="1" build="allAtOnce"/>
      <p:bldP spid="21" grpId="3" build="allAtOnce"/>
      <p:bldP spid="22" grpId="0" build="p"/>
      <p:bldP spid="22" grpId="1" uiExpand="1" build="allAtOnce"/>
      <p:bldP spid="22" grpId="2" build="allAtOnce"/>
      <p:bldP spid="26" grpId="0" build="p"/>
      <p:bldP spid="26" grpId="1" build="allAtOnce"/>
      <p:bldP spid="15" grpId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33"/>
          <p:cNvSpPr/>
          <p:nvPr/>
        </p:nvSpPr>
        <p:spPr>
          <a:xfrm rot="-5400000">
            <a:off x="7845833" y="1098608"/>
            <a:ext cx="744682" cy="61479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</p:sp>
      <p:sp>
        <p:nvSpPr>
          <p:cNvPr id="4" name="Text Placeholder 1"/>
          <p:cNvSpPr txBox="1">
            <a:spLocks/>
          </p:cNvSpPr>
          <p:nvPr/>
        </p:nvSpPr>
        <p:spPr bwMode="auto">
          <a:xfrm>
            <a:off x="1023938" y="1085850"/>
            <a:ext cx="68580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Mr. Clark’s class has</a:t>
            </a:r>
            <a:r>
              <a:rPr lang="en-US" sz="2800" dirty="0">
                <a:solidFill>
                  <a:schemeClr val="accent5"/>
                </a:solidFill>
              </a:rPr>
              <a:t> 4</a:t>
            </a:r>
            <a:r>
              <a:rPr lang="en-US" sz="2800" dirty="0" smtClean="0">
                <a:solidFill>
                  <a:schemeClr val="accent5"/>
                </a:solidFill>
              </a:rPr>
              <a:t>00 green cubes and </a:t>
            </a:r>
            <a:r>
              <a:rPr lang="en-US" sz="2800" dirty="0">
                <a:solidFill>
                  <a:schemeClr val="accent5"/>
                </a:solidFill>
              </a:rPr>
              <a:t>2</a:t>
            </a:r>
            <a:r>
              <a:rPr lang="en-US" sz="2800" dirty="0" smtClean="0">
                <a:solidFill>
                  <a:schemeClr val="accent5"/>
                </a:solidFill>
              </a:rPr>
              <a:t>00 orange cubes. How many cubes do they have?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6" name="Shape 534"/>
          <p:cNvSpPr/>
          <p:nvPr/>
        </p:nvSpPr>
        <p:spPr>
          <a:xfrm rot="-5400000">
            <a:off x="7892762" y="1843290"/>
            <a:ext cx="744682" cy="61479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grpSp>
        <p:nvGrpSpPr>
          <p:cNvPr id="8" name="Group 7"/>
          <p:cNvGrpSpPr/>
          <p:nvPr/>
        </p:nvGrpSpPr>
        <p:grpSpPr>
          <a:xfrm>
            <a:off x="457200" y="3863720"/>
            <a:ext cx="8115300" cy="252473"/>
            <a:chOff x="457200" y="3356752"/>
            <a:chExt cx="8115300" cy="252473"/>
          </a:xfrm>
        </p:grpSpPr>
        <p:cxnSp>
          <p:nvCxnSpPr>
            <p:cNvPr id="9" name="Straight Arrow Connector 8"/>
            <p:cNvCxnSpPr/>
            <p:nvPr/>
          </p:nvCxnSpPr>
          <p:spPr bwMode="auto">
            <a:xfrm>
              <a:off x="457200" y="3482988"/>
              <a:ext cx="81153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1551207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2290986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3030765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3770544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4510323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5250102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5989881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6729660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auto">
            <a:xfrm>
              <a:off x="7469439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953662" y="4164323"/>
            <a:ext cx="11950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400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1551207" y="3429986"/>
            <a:ext cx="1476473" cy="507700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6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1497833" y="3040935"/>
            <a:ext cx="14678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+200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3027680" y="405692"/>
            <a:ext cx="59736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00 + 200 = 600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2737075" y="4149083"/>
            <a:ext cx="8747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  <a:latin typeface="Orly's Font 2" pitchFamily="66" charset="0"/>
              </a:rPr>
              <a:t>6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00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30" name="Cloud Callout 29"/>
          <p:cNvSpPr/>
          <p:nvPr/>
        </p:nvSpPr>
        <p:spPr>
          <a:xfrm>
            <a:off x="4703379" y="2523028"/>
            <a:ext cx="2651759" cy="1063391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38633" y="2809209"/>
            <a:ext cx="24117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Only the hundreds digit changes.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943409" y="2856269"/>
            <a:ext cx="2411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know 4 + 2 = 6</a:t>
            </a:r>
          </a:p>
        </p:txBody>
      </p:sp>
    </p:spTree>
    <p:extLst>
      <p:ext uri="{BB962C8B-B14F-4D97-AF65-F5344CB8AC3E}">
        <p14:creationId xmlns:p14="http://schemas.microsoft.com/office/powerpoint/2010/main" val="3632588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0" grpId="0" build="p"/>
      <p:bldP spid="21" grpId="0" animBg="1"/>
      <p:bldP spid="23" grpId="0" build="p"/>
      <p:bldP spid="27" grpId="0" build="p"/>
      <p:bldP spid="29" grpId="0" build="p"/>
      <p:bldP spid="30" grpId="0" animBg="1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/>
          <p:cNvSpPr txBox="1">
            <a:spLocks/>
          </p:cNvSpPr>
          <p:nvPr/>
        </p:nvSpPr>
        <p:spPr bwMode="auto">
          <a:xfrm>
            <a:off x="1675983" y="1142168"/>
            <a:ext cx="557869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Mr. Clark’s class also had 300 blue cubes. Now how many do they have?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57200" y="3863720"/>
            <a:ext cx="8115300" cy="252473"/>
            <a:chOff x="457200" y="3356752"/>
            <a:chExt cx="8115300" cy="252473"/>
          </a:xfrm>
        </p:grpSpPr>
        <p:cxnSp>
          <p:nvCxnSpPr>
            <p:cNvPr id="9" name="Straight Arrow Connector 8"/>
            <p:cNvCxnSpPr/>
            <p:nvPr/>
          </p:nvCxnSpPr>
          <p:spPr bwMode="auto">
            <a:xfrm>
              <a:off x="457200" y="3482988"/>
              <a:ext cx="81153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1551207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2290986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3030765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3770544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4510323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5250102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5989881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6729660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auto">
            <a:xfrm>
              <a:off x="7469439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Freeform 20"/>
          <p:cNvSpPr/>
          <p:nvPr/>
        </p:nvSpPr>
        <p:spPr>
          <a:xfrm>
            <a:off x="1551207" y="3429986"/>
            <a:ext cx="1476473" cy="507700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6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3030765" y="3195567"/>
            <a:ext cx="2219337" cy="742119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3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38100"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3542888" y="2772838"/>
            <a:ext cx="11950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+300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3027680" y="405692"/>
            <a:ext cx="59736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600 + 300 = 900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4603105" y="4180956"/>
            <a:ext cx="11950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  <a:latin typeface="Orly's Font 2" pitchFamily="66" charset="0"/>
              </a:rPr>
              <a:t>9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00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2737075" y="4149083"/>
            <a:ext cx="8747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  <a:latin typeface="Orly's Font 2" pitchFamily="66" charset="0"/>
              </a:rPr>
              <a:t>6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00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03044" y="1314291"/>
            <a:ext cx="1148163" cy="1223287"/>
            <a:chOff x="403044" y="1314291"/>
            <a:chExt cx="1148163" cy="1223287"/>
          </a:xfrm>
        </p:grpSpPr>
        <p:grpSp>
          <p:nvGrpSpPr>
            <p:cNvPr id="30" name="Group 29"/>
            <p:cNvGrpSpPr/>
            <p:nvPr/>
          </p:nvGrpSpPr>
          <p:grpSpPr>
            <a:xfrm>
              <a:off x="1074100" y="1961714"/>
              <a:ext cx="477107" cy="575864"/>
              <a:chOff x="-1028700" y="3636274"/>
              <a:chExt cx="296246" cy="357566"/>
            </a:xfrm>
            <a:solidFill>
              <a:srgbClr val="0070C0"/>
            </a:solidFill>
          </p:grpSpPr>
          <p:sp>
            <p:nvSpPr>
              <p:cNvPr id="31" name="Rectangle 30"/>
              <p:cNvSpPr/>
              <p:nvPr/>
            </p:nvSpPr>
            <p:spPr>
              <a:xfrm>
                <a:off x="-1028700" y="3690126"/>
                <a:ext cx="296246" cy="30371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-969857" y="3636274"/>
                <a:ext cx="178559" cy="43843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785384" y="1314291"/>
              <a:ext cx="477107" cy="575864"/>
              <a:chOff x="-1028700" y="3636274"/>
              <a:chExt cx="296246" cy="357566"/>
            </a:xfrm>
            <a:solidFill>
              <a:srgbClr val="0070C0"/>
            </a:solidFill>
          </p:grpSpPr>
          <p:sp>
            <p:nvSpPr>
              <p:cNvPr id="34" name="Rectangle 33"/>
              <p:cNvSpPr/>
              <p:nvPr/>
            </p:nvSpPr>
            <p:spPr>
              <a:xfrm>
                <a:off x="-1028700" y="3690126"/>
                <a:ext cx="296246" cy="30371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-969857" y="3636274"/>
                <a:ext cx="178559" cy="43843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403044" y="1956032"/>
              <a:ext cx="477107" cy="575864"/>
              <a:chOff x="-1028700" y="3636274"/>
              <a:chExt cx="296246" cy="357566"/>
            </a:xfrm>
            <a:solidFill>
              <a:srgbClr val="0070C0"/>
            </a:solidFill>
          </p:grpSpPr>
          <p:sp>
            <p:nvSpPr>
              <p:cNvPr id="37" name="Rectangle 36"/>
              <p:cNvSpPr/>
              <p:nvPr/>
            </p:nvSpPr>
            <p:spPr>
              <a:xfrm>
                <a:off x="-1028700" y="3690126"/>
                <a:ext cx="296246" cy="30371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-969857" y="3636274"/>
                <a:ext cx="178559" cy="43843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41" name="Oval Callout 40"/>
          <p:cNvSpPr/>
          <p:nvPr/>
        </p:nvSpPr>
        <p:spPr>
          <a:xfrm>
            <a:off x="7024688" y="1789285"/>
            <a:ext cx="1714500" cy="128317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138781" y="2009180"/>
            <a:ext cx="14863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So far they have 600.</a:t>
            </a: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5" t="9684" r="9555"/>
          <a:stretch/>
        </p:blipFill>
        <p:spPr bwMode="auto">
          <a:xfrm>
            <a:off x="5798194" y="2341962"/>
            <a:ext cx="1002083" cy="1341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TextBox 42"/>
          <p:cNvSpPr txBox="1"/>
          <p:nvPr/>
        </p:nvSpPr>
        <p:spPr>
          <a:xfrm>
            <a:off x="7138781" y="2107704"/>
            <a:ext cx="1486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think 6 + 3.</a:t>
            </a: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953662" y="4164323"/>
            <a:ext cx="11950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400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44" name="Text Placeholder 2"/>
          <p:cNvSpPr txBox="1">
            <a:spLocks/>
          </p:cNvSpPr>
          <p:nvPr/>
        </p:nvSpPr>
        <p:spPr bwMode="auto">
          <a:xfrm>
            <a:off x="1497833" y="3040935"/>
            <a:ext cx="14678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+200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610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2" grpId="0" animBg="1"/>
      <p:bldP spid="24" grpId="0" build="p"/>
      <p:bldP spid="27" grpId="0" build="p"/>
      <p:bldP spid="28" grpId="0" build="p"/>
      <p:bldP spid="41" grpId="0" animBg="1"/>
      <p:bldP spid="39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/>
          </p:cNvSpPr>
          <p:nvPr/>
        </p:nvSpPr>
        <p:spPr bwMode="auto">
          <a:xfrm>
            <a:off x="1604088" y="1162986"/>
            <a:ext cx="554632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</a:rPr>
              <a:t>Robert has 450 baseball cards in his collection. His brother gave him </a:t>
            </a:r>
            <a:r>
              <a:rPr lang="en-US" dirty="0">
                <a:solidFill>
                  <a:schemeClr val="accent5"/>
                </a:solidFill>
              </a:rPr>
              <a:t>4</a:t>
            </a:r>
            <a:r>
              <a:rPr lang="en-US" dirty="0" smtClean="0">
                <a:solidFill>
                  <a:schemeClr val="accent5"/>
                </a:solidFill>
              </a:rPr>
              <a:t>00 more cards. How many cards does he have?</a:t>
            </a:r>
            <a:endParaRPr lang="en-US" dirty="0">
              <a:solidFill>
                <a:schemeClr val="accent5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57200" y="3863720"/>
            <a:ext cx="8115300" cy="252473"/>
            <a:chOff x="457200" y="3356752"/>
            <a:chExt cx="8115300" cy="252473"/>
          </a:xfrm>
        </p:grpSpPr>
        <p:cxnSp>
          <p:nvCxnSpPr>
            <p:cNvPr id="5" name="Straight Arrow Connector 4"/>
            <p:cNvCxnSpPr/>
            <p:nvPr/>
          </p:nvCxnSpPr>
          <p:spPr bwMode="auto">
            <a:xfrm>
              <a:off x="457200" y="3482988"/>
              <a:ext cx="8115300" cy="34388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 bwMode="auto">
            <a:xfrm>
              <a:off x="1551207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2290986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3030765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3770544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4510323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5250102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5989881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6729660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7469439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1269233" y="3040935"/>
            <a:ext cx="119508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3"/>
                </a:solidFill>
                <a:latin typeface="Orly's Font 2" pitchFamily="66" charset="0"/>
              </a:rPr>
              <a:t>+</a:t>
            </a:r>
            <a:r>
              <a:rPr lang="en-US" sz="2200" dirty="0" smtClean="0">
                <a:solidFill>
                  <a:schemeClr val="accent3"/>
                </a:solidFill>
                <a:latin typeface="Orly's Font 2" pitchFamily="66" charset="0"/>
              </a:rPr>
              <a:t>100</a:t>
            </a:r>
            <a:endParaRPr lang="en-US" sz="22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953662" y="4164323"/>
            <a:ext cx="119508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>
                <a:solidFill>
                  <a:srgbClr val="0070C0"/>
                </a:solidFill>
                <a:latin typeface="Orly's Font 2" pitchFamily="66" charset="0"/>
              </a:rPr>
              <a:t>4</a:t>
            </a:r>
            <a:r>
              <a:rPr lang="en-US" sz="2200" dirty="0" smtClean="0">
                <a:solidFill>
                  <a:srgbClr val="0070C0"/>
                </a:solidFill>
                <a:latin typeface="Orly's Font 2" pitchFamily="66" charset="0"/>
              </a:rPr>
              <a:t>50</a:t>
            </a:r>
            <a:endParaRPr lang="en-US" sz="2200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3329940" y="4152032"/>
            <a:ext cx="8879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  <a:latin typeface="Orly's Font 2" pitchFamily="66" charset="0"/>
              </a:rPr>
              <a:t>7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50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2764913" y="3040935"/>
            <a:ext cx="119508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3"/>
                </a:solidFill>
                <a:latin typeface="Orly's Font 2" pitchFamily="66" charset="0"/>
              </a:rPr>
              <a:t>+100</a:t>
            </a:r>
            <a:endParaRPr lang="en-US" sz="22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2161921" y="3040935"/>
            <a:ext cx="90539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3"/>
                </a:solidFill>
                <a:latin typeface="Orly's Font 2" pitchFamily="66" charset="0"/>
              </a:rPr>
              <a:t>+100</a:t>
            </a:r>
            <a:endParaRPr lang="en-US" sz="22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1551207" y="3429986"/>
            <a:ext cx="739779" cy="507700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6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2290986" y="3456734"/>
            <a:ext cx="739779" cy="507700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6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7" name="Freeform 26"/>
          <p:cNvSpPr/>
          <p:nvPr/>
        </p:nvSpPr>
        <p:spPr>
          <a:xfrm>
            <a:off x="3030765" y="3456734"/>
            <a:ext cx="739779" cy="507700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6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1884680" y="4155733"/>
            <a:ext cx="8001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>
                <a:solidFill>
                  <a:srgbClr val="0070C0"/>
                </a:solidFill>
                <a:latin typeface="Orly's Font 2" pitchFamily="66" charset="0"/>
              </a:rPr>
              <a:t>5</a:t>
            </a:r>
            <a:r>
              <a:rPr lang="en-US" sz="2200" dirty="0" smtClean="0">
                <a:solidFill>
                  <a:srgbClr val="0070C0"/>
                </a:solidFill>
                <a:latin typeface="Orly's Font 2" pitchFamily="66" charset="0"/>
              </a:rPr>
              <a:t>50</a:t>
            </a:r>
            <a:endParaRPr lang="en-US" sz="2200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2626255" y="4131686"/>
            <a:ext cx="82519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>
                <a:solidFill>
                  <a:srgbClr val="0070C0"/>
                </a:solidFill>
                <a:latin typeface="Orly's Font 2" pitchFamily="66" charset="0"/>
              </a:rPr>
              <a:t>6</a:t>
            </a:r>
            <a:r>
              <a:rPr lang="en-US" sz="2200" dirty="0" smtClean="0">
                <a:solidFill>
                  <a:srgbClr val="0070C0"/>
                </a:solidFill>
                <a:latin typeface="Orly's Font 2" pitchFamily="66" charset="0"/>
              </a:rPr>
              <a:t>50</a:t>
            </a:r>
            <a:endParaRPr lang="en-US" sz="2200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3027680" y="405692"/>
            <a:ext cx="59736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450 + 400 = 850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2" name="Shape 633"/>
          <p:cNvSpPr/>
          <p:nvPr/>
        </p:nvSpPr>
        <p:spPr>
          <a:xfrm>
            <a:off x="380265" y="1638427"/>
            <a:ext cx="1143001" cy="93518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</p:sp>
      <p:sp>
        <p:nvSpPr>
          <p:cNvPr id="33" name="Freeform 32"/>
          <p:cNvSpPr/>
          <p:nvPr/>
        </p:nvSpPr>
        <p:spPr>
          <a:xfrm>
            <a:off x="3775071" y="3452490"/>
            <a:ext cx="739779" cy="507700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6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3541944" y="3083474"/>
            <a:ext cx="119508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3"/>
                </a:solidFill>
                <a:latin typeface="Orly's Font 2" pitchFamily="66" charset="0"/>
              </a:rPr>
              <a:t>+100</a:t>
            </a:r>
            <a:endParaRPr lang="en-US" sz="22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4066326" y="4164323"/>
            <a:ext cx="8879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  <a:latin typeface="Orly's Font 2" pitchFamily="66" charset="0"/>
              </a:rPr>
              <a:t>8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50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cxnSp>
        <p:nvCxnSpPr>
          <p:cNvPr id="35" name="Straight Connector 34"/>
          <p:cNvCxnSpPr/>
          <p:nvPr/>
        </p:nvCxnSpPr>
        <p:spPr bwMode="auto">
          <a:xfrm>
            <a:off x="8209219" y="386372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 bwMode="auto">
          <a:xfrm>
            <a:off x="811428" y="386372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7814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7" grpId="0" build="p"/>
      <p:bldP spid="18" grpId="0" build="p"/>
      <p:bldP spid="21" grpId="0" build="p"/>
      <p:bldP spid="23" grpId="0" build="p"/>
      <p:bldP spid="24" grpId="0" build="p"/>
      <p:bldP spid="25" grpId="0" animBg="1"/>
      <p:bldP spid="26" grpId="0" animBg="1"/>
      <p:bldP spid="27" grpId="0" animBg="1"/>
      <p:bldP spid="29" grpId="0" build="p"/>
      <p:bldP spid="30" grpId="0" build="p"/>
      <p:bldP spid="31" grpId="0" build="p"/>
      <p:bldP spid="33" grpId="0" animBg="1"/>
      <p:bldP spid="34" grpId="0" build="p"/>
      <p:bldP spid="36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6986</TotalTime>
  <Words>505</Words>
  <Application>Microsoft Office PowerPoint</Application>
  <PresentationFormat>On-screen Show (16:9)</PresentationFormat>
  <Paragraphs>106</Paragraphs>
  <Slides>12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305</cp:revision>
  <dcterms:created xsi:type="dcterms:W3CDTF">2011-06-12T17:04:43Z</dcterms:created>
  <dcterms:modified xsi:type="dcterms:W3CDTF">2015-06-07T13:29:48Z</dcterms:modified>
</cp:coreProperties>
</file>